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4"/>
  </p:notesMasterIdLst>
  <p:sldIdLst>
    <p:sldId id="256" r:id="rId2"/>
    <p:sldId id="259" r:id="rId3"/>
    <p:sldId id="433" r:id="rId4"/>
    <p:sldId id="507" r:id="rId5"/>
    <p:sldId id="432" r:id="rId6"/>
    <p:sldId id="493" r:id="rId7"/>
    <p:sldId id="447" r:id="rId8"/>
    <p:sldId id="508" r:id="rId9"/>
    <p:sldId id="502" r:id="rId10"/>
    <p:sldId id="503" r:id="rId11"/>
    <p:sldId id="509" r:id="rId12"/>
    <p:sldId id="510" r:id="rId13"/>
    <p:sldId id="505" r:id="rId14"/>
    <p:sldId id="425" r:id="rId15"/>
    <p:sldId id="480" r:id="rId16"/>
    <p:sldId id="445" r:id="rId17"/>
    <p:sldId id="501" r:id="rId18"/>
    <p:sldId id="449" r:id="rId19"/>
    <p:sldId id="422" r:id="rId20"/>
    <p:sldId id="435" r:id="rId21"/>
    <p:sldId id="506" r:id="rId22"/>
    <p:sldId id="437" r:id="rId23"/>
    <p:sldId id="442" r:id="rId24"/>
    <p:sldId id="446" r:id="rId25"/>
    <p:sldId id="439" r:id="rId26"/>
    <p:sldId id="440" r:id="rId27"/>
    <p:sldId id="444" r:id="rId28"/>
    <p:sldId id="443" r:id="rId29"/>
    <p:sldId id="458" r:id="rId30"/>
    <p:sldId id="459" r:id="rId31"/>
    <p:sldId id="457" r:id="rId32"/>
    <p:sldId id="453" r:id="rId33"/>
    <p:sldId id="462" r:id="rId34"/>
    <p:sldId id="454" r:id="rId35"/>
    <p:sldId id="455" r:id="rId36"/>
    <p:sldId id="511" r:id="rId37"/>
    <p:sldId id="471" r:id="rId38"/>
    <p:sldId id="475" r:id="rId39"/>
    <p:sldId id="474" r:id="rId40"/>
    <p:sldId id="473" r:id="rId41"/>
    <p:sldId id="415" r:id="rId42"/>
    <p:sldId id="463" r:id="rId43"/>
    <p:sldId id="464" r:id="rId44"/>
    <p:sldId id="468" r:id="rId45"/>
    <p:sldId id="469" r:id="rId46"/>
    <p:sldId id="465" r:id="rId47"/>
    <p:sldId id="486" r:id="rId48"/>
    <p:sldId id="512" r:id="rId49"/>
    <p:sldId id="499" r:id="rId50"/>
    <p:sldId id="515" r:id="rId51"/>
    <p:sldId id="514" r:id="rId52"/>
    <p:sldId id="482" r:id="rId53"/>
    <p:sldId id="481" r:id="rId54"/>
    <p:sldId id="485" r:id="rId55"/>
    <p:sldId id="408" r:id="rId56"/>
    <p:sldId id="476" r:id="rId57"/>
    <p:sldId id="478" r:id="rId58"/>
    <p:sldId id="516" r:id="rId59"/>
    <p:sldId id="314" r:id="rId60"/>
    <p:sldId id="436" r:id="rId61"/>
    <p:sldId id="409" r:id="rId62"/>
    <p:sldId id="456" r:id="rId6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41719C"/>
    <a:srgbClr val="36544F"/>
    <a:srgbClr val="57A2C5"/>
    <a:srgbClr val="C14026"/>
    <a:srgbClr val="D4EBE9"/>
    <a:srgbClr val="5AB88F"/>
    <a:srgbClr val="E99866"/>
    <a:srgbClr val="025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5"/>
    <p:restoredTop sz="95511" autoAdjust="0"/>
  </p:normalViewPr>
  <p:slideViewPr>
    <p:cSldViewPr snapToGrid="0" snapToObjects="1">
      <p:cViewPr>
        <p:scale>
          <a:sx n="140" d="100"/>
          <a:sy n="140" d="100"/>
        </p:scale>
        <p:origin x="936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08.11.17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49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129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659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2614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0667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809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05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715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22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038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537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1319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059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705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1876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48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6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7007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1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4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45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58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010000" y="348964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0" y="1546894"/>
            <a:ext cx="990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2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2980985" y="824301"/>
            <a:ext cx="19720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4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63413" y="3670552"/>
            <a:ext cx="667522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Ökosystem</a:t>
            </a:r>
            <a:endParaRPr lang="de-DE" sz="2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0985" y="5223107"/>
            <a:ext cx="4131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Slides</a:t>
            </a:r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http</a:t>
            </a:r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4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(analog zum JRE)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28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1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 dann überhaupt JavaScript?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/ Web als 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zentrale Plattform für Applikationen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sind sehr schnell und leistungsfähig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Laufen auf diversen Geräten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</p:txBody>
      </p:sp>
    </p:spTree>
    <p:extLst>
      <p:ext uri="{BB962C8B-B14F-4D97-AF65-F5344CB8AC3E}">
        <p14:creationId xmlns:p14="http://schemas.microsoft.com/office/powerpoint/2010/main" val="8263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Website oder Web-Anwendung?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469" y="119502"/>
            <a:ext cx="3713062" cy="576008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4918871" y="3770068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</p:spTree>
    <p:extLst>
      <p:ext uri="{BB962C8B-B14F-4D97-AF65-F5344CB8AC3E}">
        <p14:creationId xmlns:p14="http://schemas.microsoft.com/office/powerpoint/2010/main" val="75186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733206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(anteilig)</a:t>
            </a: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286635" y="1834990"/>
            <a:ext cx="1471440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7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4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227115" y="5190186"/>
            <a:ext cx="4710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412570" y="1636347"/>
            <a:ext cx="60594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First Class </a:t>
            </a:r>
            <a:r>
              <a:rPr lang="de-DE" sz="2000" b="1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aber: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Java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Script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😕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63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685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Hinweise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Bevor es losgeht: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 mit Java schwierig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Konzepte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Ich mache trotzdem Vergleiche, um einzuordnen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meine subjektive Meinung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lieber Problemstellungen merken, als die konkreten Tools/Frameworks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habe ich verlinkt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Anhang noch eine Link-Liste mit Lese-Empfehlungen</a:t>
            </a:r>
          </a:p>
          <a:p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63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08959"/>
            <a:ext cx="990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</a:p>
          <a:p>
            <a:pPr algn="ctr"/>
            <a:r>
              <a:rPr lang="de-DE" sz="115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/ </a:t>
            </a:r>
            <a:r>
              <a:rPr lang="de-DE" dirty="0" err="1" smtClean="0"/>
              <a:t>ECMAScript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1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  <a:endParaRPr lang="de-DE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Kontakt: </a:t>
            </a:r>
            <a:r>
              <a:rPr lang="de-DE" spc="80" dirty="0" err="1" smtClean="0"/>
              <a:t>nils@nilshartmann.net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906342" y="1876179"/>
            <a:ext cx="6093336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und Architekt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8905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Veröffentlicht 2015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Aliase: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ES6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JavaScript6, </a:t>
            </a: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Harmony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Künftig eine neue Version pro Jahr (ES2015, ES2016, ...)</a:t>
            </a:r>
          </a:p>
          <a:p>
            <a:pPr marL="571500" indent="-5715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Sehr viele Neuerungen: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Block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Klassen und Module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Arrow Funktionen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Set,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WeakMap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WeakSet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Löst viele "klassische" JavaScript-Probleme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(teilweise) Sichtbarkeiten,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Hoisting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-Binding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-need/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Dont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-Need-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Lodash</a:t>
            </a:r>
            <a:r>
              <a:rPr lang="de-DE" sz="23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3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Underscore</a:t>
            </a:r>
            <a:endParaRPr lang="de-DE" sz="23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6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ES6 Support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</a:t>
            </a:r>
            <a:r>
              <a:rPr lang="de-DE" sz="1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355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Compiler: Wenn der Browser Support nicht ausreicht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24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Laufzeitumgebungen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Anforderungen für den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Anwendungen: Module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"Module" sind sehr fein-granular (z.B.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29854" y="4383337"/>
            <a:ext cx="44603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Beispiel: </a:t>
            </a:r>
            <a:r>
              <a:rPr lang="de-DE" sz="12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isobject</a:t>
            </a:r>
            <a:r>
              <a:rPr lang="de-DE" sz="12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Modul</a:t>
            </a:r>
            <a:endParaRPr lang="de-DE" sz="12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3637126"/>
            <a:ext cx="681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4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Strukturierung von </a:t>
            </a:r>
            <a:r>
              <a:rPr lang="de-DE" smtClean="0"/>
              <a:t>Anwendungen: Module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04656" y="2828893"/>
            <a:ext cx="55685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constructor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 . . .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 . . . }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Nur Modul-intern sichtbar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database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...;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r>
              <a:rPr lang="de-DE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userService.loadUser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(1);</a:t>
            </a:r>
          </a:p>
          <a:p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	</a:t>
            </a:r>
            <a:endParaRPr lang="de-DE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26275" y="2828893"/>
            <a:ext cx="1995055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UserService.js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487878" y="1450187"/>
            <a:ext cx="6447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u="sng" dirty="0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 ES6 Modul System</a:t>
            </a:r>
            <a:endParaRPr lang="de-DE" sz="2400" b="1" u="sng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2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2092"/>
            <a:ext cx="99060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 Bibliotheken</a:t>
            </a:r>
            <a:endParaRPr lang="de-DE" sz="40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8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jQuery</a:t>
            </a:r>
            <a:r>
              <a:rPr lang="de-DE" dirty="0" smtClean="0"/>
              <a:t>: Der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(https://jquery.com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Zugriff auf den DOM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Abstrahiert Verhalten unterschiedlicher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Extrem weit verbreitet und bekannt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Möglichkeit, um statischen Websites mit Logik zu "ergänzen"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Validierung von Eingabefeldern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Eher einfache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"echte" Anwendungen nicht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wird schnell unübersichtlich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 Low-Level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(trotzdem) ansehen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wie vor hohe Verbreitung (man kommt nicht drum rum)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Lernen, welche Probleme es mit dem DOM gibt und wie sie gelöst werden</a:t>
            </a:r>
          </a:p>
          <a:p>
            <a:pPr marL="457200" indent="-457200">
              <a:buFont typeface="Arial" charset="0"/>
              <a:buChar char="•"/>
            </a:pPr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4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8906494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 </a:t>
            </a:r>
            <a:endParaRPr lang="de-DE" sz="20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Zentrales Element: Komponenten (statt DOM)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Teilweise mit Template-Sprache, teilweise nur JavaScript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 großer Funktionsumfang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trifft sehr viele Entscheidungen (erinnert häufig an Java)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sehr minimales API, wenig intrusiv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Insgesamt sehr stabil (Angular ab Version 2)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Prominente, aktuelle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1: ausprobieren, was einem am besten gefällt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 2: Erst mit JavaScript (und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ggf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 vertraut machen</a:t>
            </a: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 ältere Vertreter: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Backbone,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(Angular 1)</a:t>
            </a:r>
          </a:p>
        </p:txBody>
      </p:sp>
    </p:spTree>
    <p:extLst>
      <p:ext uri="{BB962C8B-B14F-4D97-AF65-F5344CB8AC3E}">
        <p14:creationId xmlns:p14="http://schemas.microsoft.com/office/powerpoint/2010/main" val="67980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Einleitung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32" y="117273"/>
            <a:ext cx="3374136" cy="490729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 rot="16200000">
            <a:off x="1152277" y="2999367"/>
            <a:ext cx="3950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lukaseder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/787216648642109441</a:t>
            </a:r>
          </a:p>
        </p:txBody>
      </p:sp>
    </p:spTree>
    <p:extLst>
      <p:ext uri="{BB962C8B-B14F-4D97-AF65-F5344CB8AC3E}">
        <p14:creationId xmlns:p14="http://schemas.microsoft.com/office/powerpoint/2010/main" val="11866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Frameworks: Trends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365106" y="6418783"/>
            <a:ext cx="8259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trends.google.com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trends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explore?date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=today%205-y&amp;q=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angular,react,vuejs,ember,backbone</a:t>
            </a:r>
            <a:endParaRPr lang="de-DE" sz="1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124314"/>
            <a:ext cx="9192768" cy="52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1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</a:t>
            </a:r>
            <a:r>
              <a:rPr lang="de-DE" dirty="0" err="1" smtClean="0"/>
              <a:t>FrameWorks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99753" y="964356"/>
            <a:ext cx="965365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Quickstart SPA Frameworks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Aufsetzen einer Anwendung kann sehr komplex sein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SPA Frameworks gibt es Tools zum Aufsetzen von Projekten</a:t>
            </a:r>
          </a:p>
          <a:p>
            <a:pPr marL="1371600"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(als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Pakete)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Zum schnellen Ausprobieren sehr gut geeignet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https://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facebookincubator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CLI: https://cli.angular.io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App: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github.com/vue-land/create-vue-app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Ember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CLI: https://ember-cli.com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Hilfe bei der Auswahl eines Frameworks: http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://todomvc.com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SPA Architektur Pattern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9753" y="964356"/>
            <a:ext cx="8905504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Exkurs: Architektur </a:t>
            </a:r>
            <a:r>
              <a:rPr lang="de-DE" sz="20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Pattern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endParaRPr lang="de-DE" sz="20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ursprünglich zur Strukturierung von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Anwendungen entwickelt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z.B. zu MVC Pattern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Implementierungen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mittlerweile sehr populär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Pattern und Implementierung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Verfügbar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neue Konzepte, inspiriert aus funktionaler Programmierung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erst verwenden, wenn man es wirklich braucht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920835"/>
            <a:ext cx="99060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4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Package Manager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72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Bundler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 Abhängigkeiten verwalten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056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in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einer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POM.xml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 möglich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65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Alternative zu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NPM: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ebenfalls NPM Pakete und NPM Registry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Gleiche Beschreibung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Version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Locking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Höhere Performance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Ausprobieren (statt </a:t>
            </a:r>
            <a:r>
              <a:rPr lang="de-DE" sz="2400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endParaRPr lang="de-DE" sz="28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3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 Manager / Externe Abhängigkeiten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191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 vergangenen Tagen: 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 (https://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bower.io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War in erster Linie für Frontend Bibliotheken gedacht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Bower-Team empfiehlt mittlerweile,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verwenden 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bower.io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/2017/</a:t>
            </a:r>
            <a:r>
              <a:rPr lang="de-DE" sz="1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how-to-migrate-away-from-bower</a:t>
            </a:r>
            <a:r>
              <a:rPr lang="de-DE" sz="1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" y="6048425"/>
            <a:ext cx="9906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Modularisierte Anwendung: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Interne und externe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2" y="1090312"/>
            <a:ext cx="8249336" cy="48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88632" cy="515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Problem: Keine Unterstützung für Module im Browser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Verwendete Module wurden mit &lt;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Inhalt der Module global sichtbar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(Namens)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kollisionen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Manuelle Pflege der Abhängigkeiten (Reihenfolge!)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 (aus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nicht im Browser nutzbar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ES2015-Module im Browser noch nicht überall unterstützt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Module verwenden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4542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mit diversen Dateitypen umgehen (nicht nur JavaScript)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eigenes Ökosystem...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Alternativen: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Browserify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Rollup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"quasi-standard", deswegen benutzen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8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"Früher war alles besser!?"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241" y="515174"/>
            <a:ext cx="5189518" cy="479113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358241" y="5306305"/>
            <a:ext cx="518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learn.jquery.com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about-jquery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how</a:t>
            </a:r>
            <a:r>
              <a:rPr lang="de-DE" sz="1200" dirty="0">
                <a:solidFill>
                  <a:srgbClr val="57A2C5"/>
                </a:solidFill>
              </a:rPr>
              <a:t>-</a:t>
            </a:r>
            <a:r>
              <a:rPr lang="de-DE" sz="1200" dirty="0" err="1">
                <a:solidFill>
                  <a:srgbClr val="57A2C5"/>
                </a:solidFill>
              </a:rPr>
              <a:t>jquery</a:t>
            </a:r>
            <a:r>
              <a:rPr lang="de-DE" sz="1200" dirty="0">
                <a:solidFill>
                  <a:srgbClr val="57A2C5"/>
                </a:solidFill>
              </a:rPr>
              <a:t>-works/</a:t>
            </a:r>
          </a:p>
        </p:txBody>
      </p:sp>
      <p:cxnSp>
        <p:nvCxnSpPr>
          <p:cNvPr id="11" name="Gerade Verbindung mit Pfeil 10"/>
          <p:cNvCxnSpPr/>
          <p:nvPr/>
        </p:nvCxnSpPr>
        <p:spPr>
          <a:xfrm flipH="1">
            <a:off x="5640780" y="4322618"/>
            <a:ext cx="3016333" cy="0"/>
          </a:xfrm>
          <a:prstGeom prst="straightConnector1">
            <a:avLst/>
          </a:prstGeom>
          <a:ln w="38100">
            <a:solidFill>
              <a:srgbClr val="EF7D1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9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Verwendung externer Module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2736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83" y="2006002"/>
            <a:ext cx="7928833" cy="416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Webpack</a:t>
            </a:r>
            <a:r>
              <a:rPr lang="de-DE" dirty="0" smtClean="0"/>
              <a:t> </a:t>
            </a:r>
            <a:r>
              <a:rPr lang="de-DE" dirty="0" err="1" smtClean="0"/>
              <a:t>Dev</a:t>
            </a:r>
            <a:r>
              <a:rPr lang="de-DE" dirty="0" smtClean="0"/>
              <a:t> Server und H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7" y="1159499"/>
            <a:ext cx="9273639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Webserver für Entwicklung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8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im Code werden automatisch gebaut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Änderungen werden automatisch im Browser aktualisiert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 bleibt erhalten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für lokale Entwicklung verwenden; ideal für kurze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Roundtrips</a:t>
            </a: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467099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Automatisierung</a:t>
            </a: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  <a:r>
              <a:rPr lang="de-DE" sz="4800" b="1" dirty="0" err="1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184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Wofür Automatisierung?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Transpilieren /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Bundlen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ausführen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Releases erstellen und publizieren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zum Entwickeln starten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3232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671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(Shell)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-Apps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müssen nur einfache Tasks erledigt werden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Installierte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 lassen sich direkt aufrufen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 werden in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package.json</a:t>
            </a: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3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auch mit </a:t>
            </a:r>
            <a:r>
              <a:rPr lang="de-DE" sz="23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3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2654630" y="3545190"/>
            <a:ext cx="6895112" cy="32008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"...",  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scripts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clean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rf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/",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webpack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--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mocha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 "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clean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},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dependencies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": { . . . }</a:t>
            </a: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$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npm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run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all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32509" y="3547371"/>
            <a:ext cx="1995055" cy="34470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package.json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Kommandozeile</a:t>
            </a: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Automatisierung &amp; </a:t>
            </a:r>
            <a:r>
              <a:rPr lang="de-DE" dirty="0" err="1" smtClean="0"/>
              <a:t>Build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51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Task-Runner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Erlauben das Schreiben von kompletten Abläufen (in JavaScript)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Benötigte Tools (z.B.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Babel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Oftmals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overkill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zu viele Abstraktionen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left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Gulp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scripts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medium.freecodecamp.org/why-i-left-gulp-and-grunt-for-npm-scripts-3d6853dd22b8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Tool:</a:t>
            </a:r>
            <a:b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www.keithcirkel.co.uk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0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424543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Qualitätssicherung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  <a:p>
            <a:pPr algn="ctr"/>
            <a:r>
              <a:rPr lang="de-DE" sz="72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7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340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</a:t>
            </a:r>
            <a:r>
              <a:rPr lang="de-DE" sz="28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Checker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schon während der Entwicklung finden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24" y="1434074"/>
            <a:ext cx="4718390" cy="443293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487878" y="5868913"/>
            <a:ext cx="7522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  <a:p>
            <a:pPr marL="457200" indent="-457200"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Beide syntaktisch sehr ähnlich</a:t>
            </a:r>
          </a:p>
          <a:p>
            <a:pPr marL="457200" indent="-457200"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Typ-Angaben sind optional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da, wo man sie braucht/will)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38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Type </a:t>
            </a:r>
            <a:r>
              <a:rPr lang="de-DE" dirty="0" err="1" smtClean="0"/>
              <a:t>Checker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(http://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www.typescriptlang.org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endParaRPr lang="de-DE" sz="24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als nur Type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Spracherweiterungen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private Felder und Methoden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Angular2 ist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gebaut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(Visual Studio Code,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Typ-Definitionen für gängige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Libraries (http://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definitelytyped.org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823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340429" y="5219739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iamdevloper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/917826490443628544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/>
          <a:srcRect r="5703"/>
          <a:stretch/>
        </p:blipFill>
        <p:spPr>
          <a:xfrm>
            <a:off x="2424051" y="207965"/>
            <a:ext cx="5057899" cy="5011774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7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490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flow.org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/):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Facebook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Bessere Typ-Inferenz als in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nvasiv, deswegen einfacher für den Einstieg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viel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 genutzt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8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Typ Systeme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größeren Projekten Type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unabdingbar</a:t>
            </a:r>
          </a:p>
          <a:p>
            <a:pPr marL="800100" lvl="1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Angular, dann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viele 3rd-Party-Libs verwendet werden, prüfen ob für Flow Deklarationen existieren / benötigt werden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(Persönliche Präferenz: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6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 in JavaScript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Ansätze, Tools und Frameworks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Übersicht über den aktuellen Stand: https://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medium.com/powtoon-engineering/a-complete-guide-to-testing-javascript-in-2017-a217b4cd5a2a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843338" y="1159499"/>
            <a:ext cx="141577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80377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Testen: die Klassiker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297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Modularer Ansatz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Mocha (https://mochajs.org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Chai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(http://chaijs.com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Bibliothek: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(http://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sinonjs.org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Istanbul (https://istanbul.js.org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>
              <a:lnSpc>
                <a:spcPct val="130000"/>
              </a:lnSpc>
            </a:pP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4013860"/>
            <a:ext cx="9418122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Jasmine: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Batteries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included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jasmine.github.io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Mocking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Bibliothek</a:t>
            </a:r>
          </a:p>
        </p:txBody>
      </p:sp>
    </p:spTree>
    <p:extLst>
      <p:ext uri="{BB962C8B-B14F-4D97-AF65-F5344CB8AC3E}">
        <p14:creationId xmlns:p14="http://schemas.microsoft.com/office/powerpoint/2010/main" val="212722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85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Delightful</a:t>
            </a:r>
            <a:r>
              <a:rPr lang="de-DE" sz="24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 </a:t>
            </a:r>
            <a:r>
              <a:rPr lang="de-DE" sz="2400" b="1" dirty="0" err="1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Testing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 (https://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facebook.github.io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>
              <a:lnSpc>
                <a:spcPct val="130000"/>
              </a:lnSpc>
            </a:pPr>
            <a:endParaRPr lang="de-DE" sz="2400" b="1" dirty="0" smtClean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All-inclusive-Lösung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Testrunner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Assertions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Mocks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Coverage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JSDom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Babel und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Besonderheit: Snapshot-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4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Entstanden im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-Umfeld</a:t>
            </a:r>
          </a:p>
          <a:p>
            <a:pPr marL="342900" indent="-3429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4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Jasmine oder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Wenn mit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entwickelt wird, auf jeden Fall </a:t>
            </a:r>
            <a:r>
              <a:rPr lang="de-DE" sz="24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871" y="1860713"/>
            <a:ext cx="4754419" cy="78657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421907" y="2647290"/>
            <a:ext cx="640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news.ycombinator.com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item?id</a:t>
            </a:r>
            <a:r>
              <a:rPr lang="de-DE" sz="14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=13128146#13128900</a:t>
            </a:r>
          </a:p>
        </p:txBody>
      </p:sp>
    </p:spTree>
    <p:extLst>
      <p:ext uri="{BB962C8B-B14F-4D97-AF65-F5344CB8AC3E}">
        <p14:creationId xmlns:p14="http://schemas.microsoft.com/office/powerpoint/2010/main" val="70087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Testen 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</a:t>
            </a:r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);  </a:t>
            </a:r>
            <a:endParaRPr lang="de-DE" sz="1600" dirty="0" smtClean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 </a:t>
            </a: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431024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7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...und 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722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2015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("ES6") bringt viele gute Neuerungen, vereinfacht die Entwicklung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Support wird immer besser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Instanz, die für uns Tools,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erstellt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 entwickelt sich sehr schnell (und in viele Richtungen)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werden in "Eigenregie" entwickelt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Abwärtskompatibilität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Bundler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(u.a.) Module im Browser zu nutzen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Verwalten von 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Package-Abhängigkeiten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Automatisierung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von Tasks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yarn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</a:p>
          <a:p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Flow oder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6050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und Zusammenfassung</a:t>
            </a:r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41812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Empfehlungen</a:t>
            </a:r>
          </a:p>
          <a:p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 einfach wie möglich anfangen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das Problem verstehen, dann Lösung dafür suchen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und Tools einsetzen, wenn sie wirklich benötigt werden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jedem Trend hinterher 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rennen</a:t>
            </a: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Tip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Google "a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b"</a:t>
            </a:r>
          </a:p>
          <a:p>
            <a:pPr marL="800100" lvl="1" indent="-3429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angular</a:t>
            </a:r>
          </a:p>
          <a:p>
            <a:pPr marL="800100" lvl="1" indent="-342900"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hsv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bayern</a:t>
            </a: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-2196935" y="4013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07" y="3907704"/>
            <a:ext cx="2544826" cy="22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12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thing</a:t>
            </a:r>
            <a:r>
              <a:rPr lang="de-DE" dirty="0" smtClean="0"/>
              <a:t>...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1276730"/>
            <a:ext cx="8509000" cy="48769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98500" y="6153661"/>
            <a:ext cx="423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 smtClean="0">
                <a:solidFill>
                  <a:srgbClr val="57A2C5"/>
                </a:solidFill>
              </a:rPr>
              <a:t>twitter.com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iamdevloper</a:t>
            </a:r>
            <a:r>
              <a:rPr lang="de-DE" sz="1200" dirty="0" smtClean="0">
                <a:solidFill>
                  <a:srgbClr val="57A2C5"/>
                </a:solidFill>
              </a:rPr>
              <a:t>/</a:t>
            </a:r>
            <a:r>
              <a:rPr lang="de-DE" sz="1200" dirty="0" err="1" smtClean="0">
                <a:solidFill>
                  <a:srgbClr val="57A2C5"/>
                </a:solidFill>
              </a:rPr>
              <a:t>status</a:t>
            </a:r>
            <a:r>
              <a:rPr lang="de-DE" sz="1200" dirty="0" smtClean="0">
                <a:solidFill>
                  <a:srgbClr val="57A2C5"/>
                </a:solidFill>
              </a:rPr>
              <a:t>/540481335362875392</a:t>
            </a:r>
            <a:endParaRPr lang="de-DE" sz="1200" dirty="0">
              <a:solidFill>
                <a:srgbClr val="57A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946" y="136713"/>
            <a:ext cx="4905698" cy="532374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576946" y="5487120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thomasfuchs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/708675139253174273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13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schnell und kurzlebig?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(12/2009) bis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(6/2015):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5,5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Java8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Java9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3,5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Jahre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2015: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jährliche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Releases von JavaScript, Java ab 2018: </a:t>
            </a:r>
            <a:r>
              <a:rPr lang="de-DE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halb-jährliche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Releases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 ist hier hektisch?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jQuery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Version Januar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2006,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aktuelles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noch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weitgehen API-kompatibel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Vergleich: JSF erste Version 2004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Node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Package Manager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1. Release von </a:t>
            </a:r>
            <a:r>
              <a:rPr lang="de-DE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npm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12. Januar 2010. </a:t>
            </a:r>
          </a:p>
          <a:p>
            <a:pPr marL="342900" indent="-342900">
              <a:buFont typeface="Arial" charset="0"/>
              <a:buChar char="•"/>
            </a:pP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Zum Vergleich: </a:t>
            </a:r>
            <a:r>
              <a:rPr lang="de-DE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Maven</a:t>
            </a:r>
            <a:r>
              <a:rPr lang="de-DE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 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3.0 erschienen Oktober 2010</a:t>
            </a:r>
          </a:p>
          <a:p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  <a:sym typeface="Wingdings"/>
            </a:endParaRP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SPA Frameworks</a:t>
            </a:r>
          </a:p>
          <a:p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Angular 1: 2009 | Angular 2: 2016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React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Open-Source seit 2013 | </a:t>
            </a:r>
            <a:r>
              <a:rPr lang="de-DE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VueJS</a:t>
            </a:r>
            <a:r>
              <a:rPr lang="de-DE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: 2013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84995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Lebenszyklen im Vergleich</a:t>
            </a:r>
            <a:endParaRPr lang="de-DE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Traue keiner Statistik, die Du nicht selbst gefälscht hast!</a:t>
            </a:r>
            <a:endParaRPr lang="de-DE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7989485" y="1243584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mtClean="0"/>
              <a:t>😉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18671792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061297" y="1836717"/>
            <a:ext cx="3783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bit.ly</a:t>
            </a:r>
            <a:r>
              <a:rPr lang="de-DE" sz="20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/wjax2017-javascript</a:t>
            </a:r>
          </a:p>
        </p:txBody>
      </p:sp>
    </p:spTree>
    <p:extLst>
      <p:ext uri="{BB962C8B-B14F-4D97-AF65-F5344CB8AC3E}">
        <p14:creationId xmlns:p14="http://schemas.microsoft.com/office/powerpoint/2010/main" val="49866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343807"/>
            <a:ext cx="7277100" cy="48641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314450" y="5222344"/>
            <a:ext cx="4130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57A2C5"/>
                </a:solidFill>
              </a:rPr>
              <a:t>https://</a:t>
            </a:r>
            <a:r>
              <a:rPr lang="de-DE" sz="1200" dirty="0" err="1">
                <a:solidFill>
                  <a:srgbClr val="57A2C5"/>
                </a:solidFill>
              </a:rPr>
              <a:t>twitter.com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tlrobinson</a:t>
            </a:r>
            <a:r>
              <a:rPr lang="de-DE" sz="1200" dirty="0">
                <a:solidFill>
                  <a:srgbClr val="57A2C5"/>
                </a:solidFill>
              </a:rPr>
              <a:t>/</a:t>
            </a:r>
            <a:r>
              <a:rPr lang="de-DE" sz="1200" dirty="0" err="1">
                <a:solidFill>
                  <a:srgbClr val="57A2C5"/>
                </a:solidFill>
              </a:rPr>
              <a:t>status</a:t>
            </a:r>
            <a:r>
              <a:rPr lang="de-DE" sz="1200" dirty="0">
                <a:solidFill>
                  <a:srgbClr val="57A2C5"/>
                </a:solidFill>
              </a:rPr>
              <a:t>/869139917137248260</a:t>
            </a:r>
          </a:p>
        </p:txBody>
      </p:sp>
    </p:spTree>
    <p:extLst>
      <p:ext uri="{BB962C8B-B14F-4D97-AF65-F5344CB8AC3E}">
        <p14:creationId xmlns:p14="http://schemas.microsoft.com/office/powerpoint/2010/main" val="44686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523586" y="4959782"/>
            <a:ext cx="885882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smtClean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Warum ist das so?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43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</a:t>
            </a:r>
            <a:r>
              <a:rPr lang="de-DE" dirty="0"/>
              <a:t> </a:t>
            </a:r>
            <a:r>
              <a:rPr lang="mr-IN" dirty="0" smtClean="0"/>
              <a:t>–</a:t>
            </a:r>
            <a:r>
              <a:rPr lang="de-DE" dirty="0" smtClean="0"/>
              <a:t> eine komplette Plattform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 smtClean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l="9937" r="14960"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mit was wir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Entwicklung brauchen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</a:t>
            </a: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algn="ctr">
              <a:lnSpc>
                <a:spcPct val="130000"/>
              </a:lnSpc>
            </a:pPr>
            <a:r>
              <a:rPr lang="de-DE" sz="16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05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2262</Words>
  <Application>Microsoft Macintosh PowerPoint</Application>
  <PresentationFormat>A4-Papier (210x297 mm)</PresentationFormat>
  <Paragraphs>550</Paragraphs>
  <Slides>62</Slides>
  <Notes>27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73" baseType="lpstr">
      <vt:lpstr>Arial</vt:lpstr>
      <vt:lpstr>Calibri</vt:lpstr>
      <vt:lpstr>Calibri Light</vt:lpstr>
      <vt:lpstr>Mangal</vt:lpstr>
      <vt:lpstr>Montserrat</vt:lpstr>
      <vt:lpstr>Source Code Pro</vt:lpstr>
      <vt:lpstr>Source Code Pro Medium</vt:lpstr>
      <vt:lpstr>Source Sans Pro</vt:lpstr>
      <vt:lpstr>Source Sans Pro Semibold</vt:lpstr>
      <vt:lpstr>Wingdings</vt:lpstr>
      <vt:lpstr>Office-Design</vt:lpstr>
      <vt:lpstr>W-JAX München | November 2017    </vt:lpstr>
      <vt:lpstr>Kontakt: nils@nilshartmann.net</vt:lpstr>
      <vt:lpstr>PowerPoint-Präsentation</vt:lpstr>
      <vt:lpstr>"Früher war alles besser!?"</vt:lpstr>
      <vt:lpstr>PowerPoint-Präsentation</vt:lpstr>
      <vt:lpstr>PowerPoint-Präsentation</vt:lpstr>
      <vt:lpstr>PowerPoint-Präsentation</vt:lpstr>
      <vt:lpstr>PowerPoint-Präsentation</vt:lpstr>
      <vt:lpstr>JAVA – eine komplette Plattform</vt:lpstr>
      <vt:lpstr>JavaScript</vt:lpstr>
      <vt:lpstr>JavaScript</vt:lpstr>
      <vt:lpstr>JavaScript</vt:lpstr>
      <vt:lpstr>Website oder Web-Anwendung?</vt:lpstr>
      <vt:lpstr>https://www.figma.com</vt:lpstr>
      <vt:lpstr>Single-Page-Application</vt:lpstr>
      <vt:lpstr>Single-Page-Application</vt:lpstr>
      <vt:lpstr>Hinweise</vt:lpstr>
      <vt:lpstr>JavaScript / ECMAScript</vt:lpstr>
      <vt:lpstr>Die Sprache</vt:lpstr>
      <vt:lpstr>Die Sprache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Strukturierung von Anwendungen: Module</vt:lpstr>
      <vt:lpstr>PowerPoint-Präsentation</vt:lpstr>
      <vt:lpstr>jQuery: Der Klassiker</vt:lpstr>
      <vt:lpstr>SPA FrameWorks</vt:lpstr>
      <vt:lpstr>SPA Frameworks: Trends</vt:lpstr>
      <vt:lpstr>SPA FrameWorks</vt:lpstr>
      <vt:lpstr>SPA Architektur Pattern</vt:lpstr>
      <vt:lpstr>Externe Abhängigkeiten verwalten</vt:lpstr>
      <vt:lpstr>Package Manager / Externe Abhängigkeiten</vt:lpstr>
      <vt:lpstr>Package Manager / Externe Abhängigkeiten</vt:lpstr>
      <vt:lpstr>Package Manager / Externe Abhängigkeiten</vt:lpstr>
      <vt:lpstr>Module verwenden</vt:lpstr>
      <vt:lpstr>Module verwenden</vt:lpstr>
      <vt:lpstr>Module verwenden</vt:lpstr>
      <vt:lpstr>Verwendung externer Module</vt:lpstr>
      <vt:lpstr>Webpack Dev Server und H</vt:lpstr>
      <vt:lpstr>PowerPoint-Präsentation</vt:lpstr>
      <vt:lpstr>Automatisierung &amp; Build</vt:lpstr>
      <vt:lpstr>Automatisierung &amp; Build</vt:lpstr>
      <vt:lpstr>Automatisierung &amp; Build</vt:lpstr>
      <vt:lpstr>PowerPoint-Präsentation</vt:lpstr>
      <vt:lpstr>Linter</vt:lpstr>
      <vt:lpstr>Type Checker</vt:lpstr>
      <vt:lpstr>Type Checker</vt:lpstr>
      <vt:lpstr>Typ Systeme</vt:lpstr>
      <vt:lpstr>Typ Systeme</vt:lpstr>
      <vt:lpstr>Testen</vt:lpstr>
      <vt:lpstr>Testen: die Klassiker</vt:lpstr>
      <vt:lpstr>Testen</vt:lpstr>
      <vt:lpstr>Testen </vt:lpstr>
      <vt:lpstr>...und Zusammenfassung</vt:lpstr>
      <vt:lpstr>Fazit und Zusammenfassung</vt:lpstr>
      <vt:lpstr>Fazit und Zusammenfassung</vt:lpstr>
      <vt:lpstr>One more thing...</vt:lpstr>
      <vt:lpstr>Alles schnell und kurzlebig?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495</cp:revision>
  <cp:lastPrinted>2017-11-07T17:29:36Z</cp:lastPrinted>
  <dcterms:created xsi:type="dcterms:W3CDTF">2016-03-28T15:59:53Z</dcterms:created>
  <dcterms:modified xsi:type="dcterms:W3CDTF">2017-11-08T08:25:02Z</dcterms:modified>
</cp:coreProperties>
</file>